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4"/>
    <p:sldMasterId id="2147483752" r:id="rId5"/>
  </p:sldMasterIdLst>
  <p:notesMasterIdLst>
    <p:notesMasterId r:id="rId7"/>
  </p:notesMasterIdLst>
  <p:handoutMasterIdLst>
    <p:handoutMasterId r:id="rId8"/>
  </p:handoutMasterIdLst>
  <p:sldIdLst>
    <p:sldId id="670" r:id="rId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C5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7E373-1D28-4BA0-B14E-028B63FF9217}" v="11" dt="2024-01-01T15:29:57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8" autoAdjust="0"/>
    <p:restoredTop sz="84508" autoAdjust="0"/>
  </p:normalViewPr>
  <p:slideViewPr>
    <p:cSldViewPr>
      <p:cViewPr varScale="1">
        <p:scale>
          <a:sx n="51" d="100"/>
          <a:sy n="51" d="100"/>
        </p:scale>
        <p:origin x="19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028440" cy="3505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2" y="1"/>
            <a:ext cx="4028440" cy="3505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A1B30E0D-D11D-446C-8D6A-64C04DCE6621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664"/>
            <a:ext cx="4028440" cy="3505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2" y="6658664"/>
            <a:ext cx="4028440" cy="3505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EA7D8EDE-87C2-40A4-A829-E0F9980F5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0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29513" cy="350760"/>
          </a:xfrm>
          <a:prstGeom prst="rect">
            <a:avLst/>
          </a:prstGeom>
        </p:spPr>
        <p:txBody>
          <a:bodyPr vert="horz" lIns="92159" tIns="46080" rIns="92159" bIns="460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4744" y="2"/>
            <a:ext cx="4029511" cy="350760"/>
          </a:xfrm>
          <a:prstGeom prst="rect">
            <a:avLst/>
          </a:prstGeom>
        </p:spPr>
        <p:txBody>
          <a:bodyPr vert="horz" lIns="92159" tIns="46080" rIns="92159" bIns="46080" rtlCol="0"/>
          <a:lstStyle>
            <a:lvl1pPr algn="r">
              <a:defRPr sz="1200"/>
            </a:lvl1pPr>
          </a:lstStyle>
          <a:p>
            <a:fld id="{DA0F2FF4-C0A4-4668-BD76-664D7509F58D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6787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9" tIns="46080" rIns="92159" bIns="460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716" y="3330421"/>
            <a:ext cx="7437119" cy="3154441"/>
          </a:xfrm>
          <a:prstGeom prst="rect">
            <a:avLst/>
          </a:prstGeom>
        </p:spPr>
        <p:txBody>
          <a:bodyPr vert="horz" lIns="92159" tIns="46080" rIns="92159" bIns="460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3"/>
            <a:ext cx="4029513" cy="350760"/>
          </a:xfrm>
          <a:prstGeom prst="rect">
            <a:avLst/>
          </a:prstGeom>
        </p:spPr>
        <p:txBody>
          <a:bodyPr vert="horz" lIns="92159" tIns="46080" rIns="92159" bIns="460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4744" y="6658443"/>
            <a:ext cx="4029511" cy="350760"/>
          </a:xfrm>
          <a:prstGeom prst="rect">
            <a:avLst/>
          </a:prstGeom>
        </p:spPr>
        <p:txBody>
          <a:bodyPr vert="horz" lIns="92159" tIns="46080" rIns="92159" bIns="46080" rtlCol="0" anchor="b"/>
          <a:lstStyle>
            <a:lvl1pPr algn="r">
              <a:defRPr sz="1200"/>
            </a:lvl1pPr>
          </a:lstStyle>
          <a:p>
            <a:fld id="{16191138-B017-4774-8F83-45631F21B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525463"/>
            <a:ext cx="3503613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C392-499D-4126-B849-895916E8ADD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5062" y="500064"/>
            <a:ext cx="6323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3177308"/>
            <a:ext cx="2867772" cy="30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2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83F6-0877-46A1-B7C0-D21571CD92A6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1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9" y="76200"/>
            <a:ext cx="2132012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6" y="76200"/>
            <a:ext cx="624681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53EA-732D-479B-AB95-4E99C6C16B68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9884960">
            <a:off x="1371601" y="2776728"/>
            <a:ext cx="64389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i="1" dirty="0">
                <a:ln w="10541" cmpd="sng">
                  <a:noFill/>
                  <a:prstDash val="solid"/>
                </a:ln>
                <a:solidFill>
                  <a:srgbClr val="002A82">
                    <a:lumMod val="10000"/>
                    <a:lumOff val="90000"/>
                  </a:srgbClr>
                </a:solidFill>
                <a:cs typeface="Arial" pitchFamily="34" charset="0"/>
              </a:rPr>
              <a:t>DRAFT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12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9884960">
            <a:off x="1371601" y="2776728"/>
            <a:ext cx="64389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i="1" dirty="0">
                <a:ln w="10541" cmpd="sng">
                  <a:noFill/>
                  <a:prstDash val="solid"/>
                </a:ln>
                <a:solidFill>
                  <a:srgbClr val="002A82">
                    <a:lumMod val="10000"/>
                    <a:lumOff val="90000"/>
                  </a:srgbClr>
                </a:solidFill>
                <a:cs typeface="Arial" pitchFamily="34" charset="0"/>
              </a:rPr>
              <a:t>DRAFT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82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24" indent="0" algn="ctr">
              <a:buNone/>
              <a:defRPr sz="1456"/>
            </a:lvl2pPr>
            <a:lvl3pPr marL="665649" indent="0" algn="ctr">
              <a:buNone/>
              <a:defRPr sz="1309"/>
            </a:lvl3pPr>
            <a:lvl4pPr marL="998472" indent="0" algn="ctr">
              <a:buNone/>
              <a:defRPr sz="1165"/>
            </a:lvl4pPr>
            <a:lvl5pPr marL="1331297" indent="0" algn="ctr">
              <a:buNone/>
              <a:defRPr sz="1165"/>
            </a:lvl5pPr>
            <a:lvl6pPr marL="1664121" indent="0" algn="ctr">
              <a:buNone/>
              <a:defRPr sz="1165"/>
            </a:lvl6pPr>
            <a:lvl7pPr marL="1996945" indent="0" algn="ctr">
              <a:buNone/>
              <a:defRPr sz="1165"/>
            </a:lvl7pPr>
            <a:lvl8pPr marL="2329768" indent="0" algn="ctr">
              <a:buNone/>
              <a:defRPr sz="1165"/>
            </a:lvl8pPr>
            <a:lvl9pPr marL="2662593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22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1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2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49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3pPr>
            <a:lvl4pPr marL="99847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29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2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4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76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5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9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5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09" b="1"/>
            </a:lvl3pPr>
            <a:lvl4pPr marL="998472" indent="0">
              <a:buNone/>
              <a:defRPr sz="1165" b="1"/>
            </a:lvl4pPr>
            <a:lvl5pPr marL="1331297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09" b="1"/>
            </a:lvl3pPr>
            <a:lvl4pPr marL="998472" indent="0">
              <a:buNone/>
              <a:defRPr sz="1165" b="1"/>
            </a:lvl4pPr>
            <a:lvl5pPr marL="1331297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80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9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1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3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331"/>
            </a:lvl1pPr>
            <a:lvl2pPr>
              <a:defRPr sz="2039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5"/>
            </a:lvl3pPr>
            <a:lvl4pPr marL="998472" indent="0">
              <a:buNone/>
              <a:defRPr sz="728"/>
            </a:lvl4pPr>
            <a:lvl5pPr marL="1331297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2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3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331"/>
            </a:lvl1pPr>
            <a:lvl2pPr marL="332824" indent="0">
              <a:buNone/>
              <a:defRPr sz="2039"/>
            </a:lvl2pPr>
            <a:lvl3pPr marL="665649" indent="0">
              <a:buNone/>
              <a:defRPr sz="1747"/>
            </a:lvl3pPr>
            <a:lvl4pPr marL="998472" indent="0">
              <a:buNone/>
              <a:defRPr sz="1456"/>
            </a:lvl4pPr>
            <a:lvl5pPr marL="1331297" indent="0">
              <a:buNone/>
              <a:defRPr sz="1456"/>
            </a:lvl5pPr>
            <a:lvl6pPr marL="1664121" indent="0">
              <a:buNone/>
              <a:defRPr sz="1456"/>
            </a:lvl6pPr>
            <a:lvl7pPr marL="1996945" indent="0">
              <a:buNone/>
              <a:defRPr sz="1456"/>
            </a:lvl7pPr>
            <a:lvl8pPr marL="2329768" indent="0">
              <a:buNone/>
              <a:defRPr sz="1456"/>
            </a:lvl8pPr>
            <a:lvl9pPr marL="2662593" indent="0">
              <a:buNone/>
              <a:defRPr sz="14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5"/>
            </a:lvl3pPr>
            <a:lvl4pPr marL="998472" indent="0">
              <a:buNone/>
              <a:defRPr sz="728"/>
            </a:lvl4pPr>
            <a:lvl5pPr marL="1331297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0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87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5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84F-E84D-4D5C-90AD-DD20F5FFBEC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4" y="1504950"/>
            <a:ext cx="4122739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5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B2E2-0FEA-4F72-89A8-11A3A8E946C8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0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3460-22CE-41FC-80F8-C340C03D496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7D82-2055-4339-8CC9-F29A7C5867A4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D686-7489-48DA-B652-1BB4DD80DFD4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0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8B27-62F7-4C1A-A37F-3A413F07B3C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8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B0B0-C180-4A75-9CAD-EA9C5D5F863B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6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9"/>
            <a:ext cx="655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B r e a k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n g  B a r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r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e r s  …  S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n c e  1 9 4 7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877291" y="49213"/>
            <a:ext cx="71437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2nd Bullet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9" y="95321"/>
            <a:ext cx="932724" cy="10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09" r:id="rId12"/>
    <p:sldLayoutId id="2147483726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189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377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566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754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44" indent="-285744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088" indent="-223833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defTabSz="665649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2" indent="-166412" algn="l" defTabSz="665649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23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61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886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7709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30533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335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0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9005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824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5649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8472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31297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4121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6945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9768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62593" algn="l" defTabSz="665649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8031715"/>
              </p:ext>
            </p:extLst>
          </p:nvPr>
        </p:nvGraphicFramePr>
        <p:xfrm>
          <a:off x="211871" y="993011"/>
          <a:ext cx="8678563" cy="397247"/>
        </p:xfrm>
        <a:graphic>
          <a:graphicData uri="http://schemas.openxmlformats.org/drawingml/2006/table">
            <a:tbl>
              <a:tblPr/>
              <a:tblGrid>
                <a:gridCol w="36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2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Plan</a:t>
                      </a:r>
                    </a:p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Staff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Group SEL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Retire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83568"/>
              </p:ext>
            </p:extLst>
          </p:nvPr>
        </p:nvGraphicFramePr>
        <p:xfrm>
          <a:off x="210601" y="2186288"/>
          <a:ext cx="8678563" cy="405384"/>
        </p:xfrm>
        <a:graphic>
          <a:graphicData uri="http://schemas.openxmlformats.org/drawingml/2006/table">
            <a:tbl>
              <a:tblPr/>
              <a:tblGrid>
                <a:gridCol w="36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5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Personal Life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Kid #1 HS Grad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My MS Degree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House Paid Off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#2 College</a:t>
                      </a:r>
                      <a:r>
                        <a:rPr lang="en-US" sz="900" b="0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Grad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91223"/>
              </p:ext>
            </p:extLst>
          </p:nvPr>
        </p:nvGraphicFramePr>
        <p:xfrm>
          <a:off x="210601" y="2601622"/>
          <a:ext cx="8678563" cy="158816"/>
        </p:xfrm>
        <a:graphic>
          <a:graphicData uri="http://schemas.openxmlformats.org/drawingml/2006/table">
            <a:tbl>
              <a:tblPr/>
              <a:tblGrid>
                <a:gridCol w="36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kern="1200" dirty="0" err="1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Svc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05195"/>
              </p:ext>
            </p:extLst>
          </p:nvPr>
        </p:nvGraphicFramePr>
        <p:xfrm>
          <a:off x="213353" y="833940"/>
          <a:ext cx="8678563" cy="158816"/>
        </p:xfrm>
        <a:graphic>
          <a:graphicData uri="http://schemas.openxmlformats.org/drawingml/2006/table">
            <a:tbl>
              <a:tblPr/>
              <a:tblGrid>
                <a:gridCol w="36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1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87934"/>
              </p:ext>
            </p:extLst>
          </p:nvPr>
        </p:nvGraphicFramePr>
        <p:xfrm>
          <a:off x="211236" y="1390258"/>
          <a:ext cx="8678563" cy="397247"/>
        </p:xfrm>
        <a:graphic>
          <a:graphicData uri="http://schemas.openxmlformats.org/drawingml/2006/table">
            <a:tbl>
              <a:tblPr/>
              <a:tblGrid>
                <a:gridCol w="36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5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Plan</a:t>
                      </a:r>
                    </a:p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Sq/SEL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Deployed SEL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Staff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Retire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66862"/>
              </p:ext>
            </p:extLst>
          </p:nvPr>
        </p:nvGraphicFramePr>
        <p:xfrm>
          <a:off x="210601" y="1788984"/>
          <a:ext cx="8678563" cy="397247"/>
        </p:xfrm>
        <a:graphic>
          <a:graphicData uri="http://schemas.openxmlformats.org/drawingml/2006/table">
            <a:tbl>
              <a:tblPr/>
              <a:tblGrid>
                <a:gridCol w="36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5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Plan </a:t>
                      </a:r>
                    </a:p>
                    <a:p>
                      <a:pPr algn="ctr" fontAlgn="ctr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515 AMOG/SEL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Retire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9870353" y="270600"/>
            <a:ext cx="515464" cy="1423940"/>
            <a:chOff x="5115565" y="1794638"/>
            <a:chExt cx="584193" cy="1725658"/>
          </a:xfrm>
        </p:grpSpPr>
        <p:sp>
          <p:nvSpPr>
            <p:cNvPr id="79" name="TextBox 78"/>
            <p:cNvSpPr txBox="1"/>
            <p:nvPr/>
          </p:nvSpPr>
          <p:spPr>
            <a:xfrm>
              <a:off x="5115565" y="3372138"/>
              <a:ext cx="584193" cy="148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6656" rIns="0" bIns="6656" rtlCol="0" anchor="ctr">
              <a:spAutoFit/>
            </a:bodyPr>
            <a:lstStyle/>
            <a:p>
              <a:pPr algn="ctr" fontAlgn="ctr"/>
              <a:r>
                <a:rPr lang="en-US" sz="707" dirty="0">
                  <a:solidFill>
                    <a:prstClr val="black"/>
                  </a:solidFill>
                </a:rPr>
                <a:t>Major Board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5414567" y="1794638"/>
              <a:ext cx="1" cy="1583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11237" y="3503898"/>
            <a:ext cx="8678571" cy="2244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883" dirty="0">
                <a:solidFill>
                  <a:prstClr val="black"/>
                </a:solidFill>
              </a:rPr>
              <a:t>Notes:</a:t>
            </a:r>
          </a:p>
          <a:p>
            <a:r>
              <a:rPr lang="en-US" sz="883" dirty="0">
                <a:solidFill>
                  <a:prstClr val="black"/>
                </a:solidFill>
              </a:rPr>
              <a:t>Next Assignments:</a:t>
            </a:r>
          </a:p>
          <a:p>
            <a:pPr marL="228600" indent="-228600">
              <a:buAutoNum type="arabicPeriod"/>
            </a:pPr>
            <a:r>
              <a:rPr lang="en-US" sz="883" dirty="0">
                <a:solidFill>
                  <a:prstClr val="black"/>
                </a:solidFill>
              </a:rPr>
              <a:t>MAJCOM Staff</a:t>
            </a:r>
          </a:p>
          <a:p>
            <a:pPr marL="228600" indent="-228600">
              <a:buAutoNum type="arabicPeriod"/>
            </a:pPr>
            <a:r>
              <a:rPr lang="en-US" sz="883" dirty="0">
                <a:solidFill>
                  <a:prstClr val="black"/>
                </a:solidFill>
              </a:rPr>
              <a:t>Work in an Embassy (DAAT) – DLAB 135</a:t>
            </a:r>
          </a:p>
          <a:p>
            <a:pPr marL="228600" indent="-228600">
              <a:buAutoNum type="arabicPeriod"/>
            </a:pPr>
            <a:r>
              <a:rPr lang="en-US" sz="883" dirty="0">
                <a:solidFill>
                  <a:prstClr val="black"/>
                </a:solidFill>
              </a:rPr>
              <a:t>Location:  1. Colorado, 2. Texas, 3. Illinois</a:t>
            </a:r>
          </a:p>
          <a:p>
            <a:endParaRPr lang="en-US" sz="883" dirty="0">
              <a:solidFill>
                <a:prstClr val="black"/>
              </a:solidFill>
            </a:endParaRPr>
          </a:p>
          <a:p>
            <a:r>
              <a:rPr lang="en-US" sz="883" dirty="0">
                <a:solidFill>
                  <a:prstClr val="black"/>
                </a:solidFill>
              </a:rPr>
              <a:t>PME Completed</a:t>
            </a:r>
          </a:p>
          <a:p>
            <a:pPr marL="228600" indent="-228600">
              <a:buAutoNum type="arabicPeriod"/>
            </a:pPr>
            <a:r>
              <a:rPr lang="en-US" sz="883" dirty="0">
                <a:solidFill>
                  <a:prstClr val="black"/>
                </a:solidFill>
              </a:rPr>
              <a:t>Group SEL Course (2023)</a:t>
            </a:r>
          </a:p>
          <a:p>
            <a:pPr marL="228600" indent="-228600">
              <a:buAutoNum type="arabicPeriod"/>
            </a:pPr>
            <a:r>
              <a:rPr lang="en-US" sz="883" dirty="0">
                <a:solidFill>
                  <a:prstClr val="black"/>
                </a:solidFill>
              </a:rPr>
              <a:t>Eurasia (2023)</a:t>
            </a:r>
          </a:p>
          <a:p>
            <a:endParaRPr lang="en-US" sz="883" dirty="0">
              <a:solidFill>
                <a:prstClr val="black"/>
              </a:solidFill>
            </a:endParaRPr>
          </a:p>
          <a:p>
            <a:r>
              <a:rPr lang="en-US" sz="883" dirty="0">
                <a:solidFill>
                  <a:prstClr val="black"/>
                </a:solidFill>
              </a:rPr>
              <a:t>PME Needed</a:t>
            </a:r>
          </a:p>
          <a:p>
            <a:pPr marL="228600" indent="-228600">
              <a:buAutoNum type="arabicPeriod"/>
            </a:pPr>
            <a:r>
              <a:rPr lang="en-US" sz="883" dirty="0">
                <a:solidFill>
                  <a:prstClr val="black"/>
                </a:solidFill>
              </a:rPr>
              <a:t>CLC</a:t>
            </a:r>
          </a:p>
          <a:p>
            <a:pPr marL="228600" indent="-228600">
              <a:buAutoNum type="arabicPeriod"/>
            </a:pPr>
            <a:r>
              <a:rPr lang="en-US" sz="883" dirty="0">
                <a:solidFill>
                  <a:prstClr val="black"/>
                </a:solidFill>
              </a:rPr>
              <a:t>SLOC</a:t>
            </a:r>
          </a:p>
          <a:p>
            <a:pPr marL="228600" indent="-228600">
              <a:buAutoNum type="arabicPeriod"/>
            </a:pPr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  <a:p>
            <a:endParaRPr lang="en-US" sz="883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817692" y="2003707"/>
            <a:ext cx="417" cy="136301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649412" y="2006985"/>
            <a:ext cx="671" cy="136301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474173" y="2006985"/>
            <a:ext cx="505" cy="136301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9C8014C-0D3B-1DE6-0884-8C931D69256F}"/>
              </a:ext>
            </a:extLst>
          </p:cNvPr>
          <p:cNvGrpSpPr/>
          <p:nvPr/>
        </p:nvGrpSpPr>
        <p:grpSpPr>
          <a:xfrm>
            <a:off x="1911360" y="992991"/>
            <a:ext cx="1008920" cy="2359809"/>
            <a:chOff x="9753169" y="2003707"/>
            <a:chExt cx="1008920" cy="1539552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10157071" y="2003707"/>
              <a:ext cx="671" cy="136301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753169" y="3392510"/>
              <a:ext cx="1008920" cy="150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6656" rIns="0" bIns="6656" rtlCol="0" anchor="ctr">
              <a:spAutoFit/>
            </a:bodyPr>
            <a:lstStyle/>
            <a:p>
              <a:pPr algn="ctr" fontAlgn="ctr"/>
              <a:r>
                <a:rPr lang="en-US" sz="707" dirty="0">
                  <a:solidFill>
                    <a:prstClr val="black"/>
                  </a:solidFill>
                </a:rPr>
                <a:t>Turn Down Promo/Assignment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500039" y="3344986"/>
            <a:ext cx="627200" cy="231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6656" rIns="0" bIns="6656" rtlCol="0" anchor="ctr">
            <a:spAutoFit/>
          </a:bodyPr>
          <a:lstStyle/>
          <a:p>
            <a:pPr algn="ctr" fontAlgn="ctr"/>
            <a:r>
              <a:rPr lang="en-US" sz="707" dirty="0">
                <a:solidFill>
                  <a:prstClr val="black"/>
                </a:solidFill>
              </a:rPr>
              <a:t>Phoenix Eagle</a:t>
            </a:r>
          </a:p>
          <a:p>
            <a:pPr algn="ctr" fontAlgn="ctr"/>
            <a:r>
              <a:rPr lang="en-US" sz="707" dirty="0">
                <a:solidFill>
                  <a:prstClr val="black"/>
                </a:solidFill>
              </a:rPr>
              <a:t>3</a:t>
            </a:r>
            <a:r>
              <a:rPr lang="en-US" sz="707" baseline="30000" dirty="0">
                <a:solidFill>
                  <a:prstClr val="black"/>
                </a:solidFill>
              </a:rPr>
              <a:t>rd</a:t>
            </a:r>
            <a:r>
              <a:rPr lang="en-US" sz="707" dirty="0">
                <a:solidFill>
                  <a:prstClr val="black"/>
                </a:solidFill>
              </a:rPr>
              <a:t> Look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42582" y="3341640"/>
            <a:ext cx="627200" cy="231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6656" rIns="0" bIns="6656" rtlCol="0" anchor="ctr">
            <a:spAutoFit/>
          </a:bodyPr>
          <a:lstStyle/>
          <a:p>
            <a:pPr algn="ctr" fontAlgn="ctr"/>
            <a:r>
              <a:rPr lang="en-US" sz="707" dirty="0">
                <a:solidFill>
                  <a:prstClr val="black"/>
                </a:solidFill>
              </a:rPr>
              <a:t>Phoenix Eagle</a:t>
            </a:r>
          </a:p>
          <a:p>
            <a:pPr algn="ctr" fontAlgn="ctr"/>
            <a:r>
              <a:rPr lang="en-US" sz="707" dirty="0">
                <a:solidFill>
                  <a:prstClr val="black"/>
                </a:solidFill>
              </a:rPr>
              <a:t>4</a:t>
            </a:r>
            <a:r>
              <a:rPr lang="en-US" sz="707" baseline="30000" dirty="0">
                <a:solidFill>
                  <a:prstClr val="black"/>
                </a:solidFill>
              </a:rPr>
              <a:t>th</a:t>
            </a:r>
            <a:r>
              <a:rPr lang="en-US" sz="707" dirty="0">
                <a:solidFill>
                  <a:prstClr val="black"/>
                </a:solidFill>
              </a:rPr>
              <a:t> Look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54565" y="3344987"/>
            <a:ext cx="627200" cy="231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6656" rIns="0" bIns="6656" rtlCol="0" anchor="ctr">
            <a:spAutoFit/>
          </a:bodyPr>
          <a:lstStyle/>
          <a:p>
            <a:pPr algn="ctr" fontAlgn="ctr"/>
            <a:r>
              <a:rPr lang="en-US" sz="707" dirty="0">
                <a:solidFill>
                  <a:prstClr val="black"/>
                </a:solidFill>
              </a:rPr>
              <a:t>Phoenix Eagle</a:t>
            </a:r>
          </a:p>
          <a:p>
            <a:pPr algn="ctr" fontAlgn="ctr"/>
            <a:r>
              <a:rPr lang="en-US" sz="707" dirty="0">
                <a:solidFill>
                  <a:prstClr val="black"/>
                </a:solidFill>
              </a:rPr>
              <a:t>5</a:t>
            </a:r>
            <a:r>
              <a:rPr lang="en-US" sz="707" baseline="30000" dirty="0">
                <a:solidFill>
                  <a:prstClr val="black"/>
                </a:solidFill>
              </a:rPr>
              <a:t>th</a:t>
            </a:r>
            <a:r>
              <a:rPr lang="en-US" sz="707" dirty="0">
                <a:solidFill>
                  <a:prstClr val="black"/>
                </a:solidFill>
              </a:rPr>
              <a:t> Look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75307" y="4287339"/>
            <a:ext cx="3800329" cy="1581254"/>
            <a:chOff x="4717707" y="1798958"/>
            <a:chExt cx="4307039" cy="1941716"/>
          </a:xfrm>
        </p:grpSpPr>
        <p:grpSp>
          <p:nvGrpSpPr>
            <p:cNvPr id="16" name="Group 15"/>
            <p:cNvGrpSpPr/>
            <p:nvPr/>
          </p:nvGrpSpPr>
          <p:grpSpPr>
            <a:xfrm>
              <a:off x="4993865" y="1798958"/>
              <a:ext cx="3757686" cy="1619140"/>
              <a:chOff x="4993865" y="1798958"/>
              <a:chExt cx="3757686" cy="161914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993865" y="1798958"/>
                <a:ext cx="1880325" cy="1619140"/>
                <a:chOff x="1445550" y="1769280"/>
                <a:chExt cx="1880325" cy="1851811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1445550" y="1769280"/>
                  <a:ext cx="2963" cy="184484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2388181" y="1776251"/>
                  <a:ext cx="2963" cy="184484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3322912" y="1776251"/>
                  <a:ext cx="2963" cy="184484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Arrow Connector 23"/>
              <p:cNvCxnSpPr/>
              <p:nvPr/>
            </p:nvCxnSpPr>
            <p:spPr>
              <a:xfrm flipH="1">
                <a:off x="7813857" y="1805053"/>
                <a:ext cx="2963" cy="1613045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8748588" y="1805053"/>
                <a:ext cx="2963" cy="1613045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717707" y="3323317"/>
              <a:ext cx="4307039" cy="417357"/>
              <a:chOff x="4717707" y="3323317"/>
              <a:chExt cx="4307039" cy="41735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668540" y="3323317"/>
                <a:ext cx="539849" cy="4173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ODP - DE</a:t>
                </a:r>
              </a:p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SDE 2</a:t>
                </a:r>
                <a:r>
                  <a:rPr lang="en-US" sz="707" baseline="30000" dirty="0">
                    <a:solidFill>
                      <a:prstClr val="black"/>
                    </a:solidFill>
                  </a:rPr>
                  <a:t>nd</a:t>
                </a:r>
                <a:r>
                  <a:rPr lang="en-US" sz="707" dirty="0">
                    <a:solidFill>
                      <a:prstClr val="black"/>
                    </a:solidFill>
                  </a:rPr>
                  <a:t> Look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17707" y="3390126"/>
                <a:ext cx="539849" cy="283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ODP - DE</a:t>
                </a:r>
              </a:p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SDE 1</a:t>
                </a:r>
                <a:r>
                  <a:rPr lang="en-US" sz="707" baseline="30000" dirty="0">
                    <a:solidFill>
                      <a:prstClr val="black"/>
                    </a:solidFill>
                  </a:rPr>
                  <a:t>st</a:t>
                </a:r>
                <a:r>
                  <a:rPr lang="en-US" sz="707" dirty="0">
                    <a:solidFill>
                      <a:prstClr val="black"/>
                    </a:solidFill>
                  </a:rPr>
                  <a:t> Look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01302" y="3397969"/>
                <a:ext cx="539849" cy="283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ODP - DE</a:t>
                </a:r>
              </a:p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SDE 3</a:t>
                </a:r>
                <a:r>
                  <a:rPr lang="en-US" sz="707" baseline="30000" dirty="0">
                    <a:solidFill>
                      <a:prstClr val="black"/>
                    </a:solidFill>
                  </a:rPr>
                  <a:t>rd</a:t>
                </a:r>
                <a:r>
                  <a:rPr lang="en-US" sz="707" dirty="0">
                    <a:solidFill>
                      <a:prstClr val="black"/>
                    </a:solidFill>
                  </a:rPr>
                  <a:t> Look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41743" y="3396081"/>
                <a:ext cx="539849" cy="283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ODP - DE</a:t>
                </a:r>
              </a:p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SDE 4</a:t>
                </a:r>
                <a:r>
                  <a:rPr lang="en-US" sz="707" baseline="30000" dirty="0">
                    <a:solidFill>
                      <a:prstClr val="black"/>
                    </a:solidFill>
                  </a:rPr>
                  <a:t>th</a:t>
                </a:r>
                <a:r>
                  <a:rPr lang="en-US" sz="707" dirty="0">
                    <a:solidFill>
                      <a:prstClr val="black"/>
                    </a:solidFill>
                  </a:rPr>
                  <a:t> Look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484897" y="3403925"/>
                <a:ext cx="539849" cy="283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ODP - DE</a:t>
                </a:r>
              </a:p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SDE 5</a:t>
                </a:r>
                <a:r>
                  <a:rPr lang="en-US" sz="707" baseline="30000" dirty="0">
                    <a:solidFill>
                      <a:prstClr val="black"/>
                    </a:solidFill>
                  </a:rPr>
                  <a:t>th</a:t>
                </a:r>
                <a:r>
                  <a:rPr lang="en-US" sz="707" dirty="0">
                    <a:solidFill>
                      <a:prstClr val="black"/>
                    </a:solidFill>
                  </a:rPr>
                  <a:t> Look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9224358" y="4974823"/>
            <a:ext cx="2119346" cy="1477608"/>
            <a:chOff x="7043402" y="2074532"/>
            <a:chExt cx="2401925" cy="1786677"/>
          </a:xfrm>
        </p:grpSpPr>
        <p:grpSp>
          <p:nvGrpSpPr>
            <p:cNvPr id="30" name="Group 29"/>
            <p:cNvGrpSpPr/>
            <p:nvPr/>
          </p:nvGrpSpPr>
          <p:grpSpPr>
            <a:xfrm>
              <a:off x="7310775" y="2074532"/>
              <a:ext cx="1882510" cy="1649461"/>
              <a:chOff x="500223" y="2163240"/>
              <a:chExt cx="1882510" cy="931874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500223" y="2163240"/>
                <a:ext cx="761" cy="9318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2382260" y="2163240"/>
                <a:ext cx="473" cy="9318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1434952" y="2163240"/>
                <a:ext cx="572" cy="9318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7043402" y="3703858"/>
              <a:ext cx="2401925" cy="157351"/>
              <a:chOff x="232850" y="3074979"/>
              <a:chExt cx="2401925" cy="157351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32850" y="3074979"/>
                <a:ext cx="515975" cy="1478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Col 2 BPZ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85350" y="3084503"/>
                <a:ext cx="515975" cy="1478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Col 1 BPZ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18800" y="3084504"/>
                <a:ext cx="515975" cy="1478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Col IPZ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454488" y="2511988"/>
            <a:ext cx="2241657" cy="1456428"/>
            <a:chOff x="5798041" y="1906336"/>
            <a:chExt cx="2540545" cy="1762598"/>
          </a:xfrm>
        </p:grpSpPr>
        <p:grpSp>
          <p:nvGrpSpPr>
            <p:cNvPr id="39" name="Group 38"/>
            <p:cNvGrpSpPr/>
            <p:nvPr/>
          </p:nvGrpSpPr>
          <p:grpSpPr>
            <a:xfrm>
              <a:off x="6126114" y="1906336"/>
              <a:ext cx="1882510" cy="1634547"/>
              <a:chOff x="500223" y="2163240"/>
              <a:chExt cx="1882510" cy="931874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H="1">
                <a:off x="500223" y="2163240"/>
                <a:ext cx="761" cy="9318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382260" y="2163240"/>
                <a:ext cx="473" cy="9318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1434952" y="2163240"/>
                <a:ext cx="572" cy="9318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5798041" y="3519806"/>
              <a:ext cx="2540545" cy="149128"/>
              <a:chOff x="5798041" y="3519806"/>
              <a:chExt cx="2540545" cy="14912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680893" y="3519806"/>
                <a:ext cx="657693" cy="147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Lt Col IPZ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738189" y="3520980"/>
                <a:ext cx="657693" cy="147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Lt Col 1 BPZ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798041" y="3519807"/>
                <a:ext cx="657693" cy="147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Lt Col 2 BPZ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81000" y="838138"/>
            <a:ext cx="2464069" cy="2151053"/>
            <a:chOff x="-667345" y="1132222"/>
            <a:chExt cx="2792612" cy="2642066"/>
          </a:xfrm>
        </p:grpSpPr>
        <p:grpSp>
          <p:nvGrpSpPr>
            <p:cNvPr id="48" name="Group 47"/>
            <p:cNvGrpSpPr/>
            <p:nvPr/>
          </p:nvGrpSpPr>
          <p:grpSpPr>
            <a:xfrm>
              <a:off x="-357937" y="1132222"/>
              <a:ext cx="2244173" cy="2346035"/>
              <a:chOff x="-363044" y="1777068"/>
              <a:chExt cx="2244173" cy="2683161"/>
            </a:xfrm>
          </p:grpSpPr>
          <p:cxnSp>
            <p:nvCxnSpPr>
              <p:cNvPr id="53" name="Straight Arrow Connector 52"/>
              <p:cNvCxnSpPr>
                <a:cxnSpLocks/>
              </p:cNvCxnSpPr>
              <p:nvPr/>
            </p:nvCxnSpPr>
            <p:spPr>
              <a:xfrm>
                <a:off x="-363044" y="1777068"/>
                <a:ext cx="0" cy="268316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cxnSpLocks/>
              </p:cNvCxnSpPr>
              <p:nvPr/>
            </p:nvCxnSpPr>
            <p:spPr>
              <a:xfrm>
                <a:off x="1881129" y="1799055"/>
                <a:ext cx="0" cy="257733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-667345" y="3490478"/>
              <a:ext cx="2792612" cy="283810"/>
              <a:chOff x="-672452" y="4367017"/>
              <a:chExt cx="2792612" cy="283810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580311" y="4472554"/>
                <a:ext cx="539849" cy="150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CCC 1</a:t>
                </a:r>
                <a:r>
                  <a:rPr lang="en-US" sz="707" baseline="30000" dirty="0">
                    <a:solidFill>
                      <a:prstClr val="black"/>
                    </a:solidFill>
                  </a:rPr>
                  <a:t>st</a:t>
                </a:r>
                <a:r>
                  <a:rPr lang="en-US" sz="707" dirty="0">
                    <a:solidFill>
                      <a:prstClr val="black"/>
                    </a:solidFill>
                  </a:rPr>
                  <a:t> Look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-672452" y="4367017"/>
                <a:ext cx="539849" cy="2838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8068" tIns="6656" rIns="8068" bIns="6656" rtlCol="0" anchor="ctr">
                <a:spAutoFit/>
              </a:bodyPr>
              <a:lstStyle/>
              <a:p>
                <a:pPr algn="ctr" fontAlgn="ctr"/>
                <a:r>
                  <a:rPr lang="en-US" sz="707" dirty="0">
                    <a:solidFill>
                      <a:prstClr val="black"/>
                    </a:solidFill>
                  </a:rPr>
                  <a:t>CMSgt Promo</a:t>
                </a:r>
              </a:p>
            </p:txBody>
          </p:sp>
        </p:grpSp>
      </p:grpSp>
      <p:sp>
        <p:nvSpPr>
          <p:cNvPr id="75" name="Flowchart: Decision 74"/>
          <p:cNvSpPr/>
          <p:nvPr/>
        </p:nvSpPr>
        <p:spPr>
          <a:xfrm>
            <a:off x="10709312" y="1675809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120 Gates</a:t>
            </a:r>
          </a:p>
        </p:txBody>
      </p:sp>
      <p:sp>
        <p:nvSpPr>
          <p:cNvPr id="76" name="Flowchart: Decision 75"/>
          <p:cNvSpPr/>
          <p:nvPr/>
        </p:nvSpPr>
        <p:spPr>
          <a:xfrm>
            <a:off x="10716369" y="1236564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144 Gates</a:t>
            </a:r>
          </a:p>
        </p:txBody>
      </p:sp>
      <p:sp>
        <p:nvSpPr>
          <p:cNvPr id="83" name="TextBox 26"/>
          <p:cNvSpPr txBox="1">
            <a:spLocks noChangeArrowheads="1"/>
          </p:cNvSpPr>
          <p:nvPr/>
        </p:nvSpPr>
        <p:spPr bwMode="auto">
          <a:xfrm>
            <a:off x="575048" y="264234"/>
            <a:ext cx="4132249" cy="38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66563" bIns="66563" anchor="ctr">
            <a:noAutofit/>
          </a:bodyPr>
          <a:lstStyle/>
          <a:p>
            <a:r>
              <a:rPr lang="en-US" sz="1165" dirty="0">
                <a:solidFill>
                  <a:prstClr val="black"/>
                </a:solidFill>
                <a:latin typeface="Arial" charset="0"/>
                <a:cs typeface="Arial" charset="0"/>
              </a:rPr>
              <a:t>Rank First Last Name</a:t>
            </a:r>
          </a:p>
          <a:p>
            <a:r>
              <a:rPr lang="en-US" sz="1165" dirty="0">
                <a:solidFill>
                  <a:prstClr val="black"/>
                </a:solidFill>
                <a:latin typeface="Arial" charset="0"/>
                <a:cs typeface="Arial" charset="0"/>
              </a:rPr>
              <a:t>Unit Location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929255" y="302899"/>
            <a:ext cx="942975" cy="361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75" u="sng" dirty="0">
                <a:solidFill>
                  <a:prstClr val="black"/>
                </a:solidFill>
                <a:latin typeface="Arial" charset="0"/>
                <a:cs typeface="Arial" charset="0"/>
              </a:rPr>
              <a:t>Current as of:</a:t>
            </a:r>
          </a:p>
          <a:p>
            <a:pPr algn="ctr"/>
            <a:r>
              <a:rPr lang="en-US" sz="8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24</a:t>
            </a:r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18806"/>
              </p:ext>
            </p:extLst>
          </p:nvPr>
        </p:nvGraphicFramePr>
        <p:xfrm>
          <a:off x="211237" y="5838215"/>
          <a:ext cx="2446908" cy="822960"/>
        </p:xfrm>
        <a:graphic>
          <a:graphicData uri="http://schemas.openxmlformats.org/drawingml/2006/table">
            <a:tbl>
              <a:tblPr/>
              <a:tblGrid>
                <a:gridCol w="61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247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Highest Degree Completed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BSBA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47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Staff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MAJCOM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NAF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AOC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Highest PME Completed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SJPME 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9451992" y="-145226"/>
            <a:ext cx="402218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i="1" u="sng" dirty="0">
                <a:solidFill>
                  <a:srgbClr val="FF0000"/>
                </a:solidFill>
              </a:rPr>
              <a:t>This version intended for a typed version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735547" y="5827861"/>
            <a:ext cx="6146064" cy="804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883" u="sng" dirty="0">
                <a:solidFill>
                  <a:prstClr val="black"/>
                </a:solidFill>
                <a:latin typeface="Calibri Light (Headings)"/>
              </a:rPr>
              <a:t>Last 3 SR EPR/EPBs Bottom Lines</a:t>
            </a:r>
          </a:p>
          <a:p>
            <a:pPr>
              <a:spcAft>
                <a:spcPts val="529"/>
              </a:spcAft>
            </a:pPr>
            <a:r>
              <a:rPr lang="en-US" sz="883" dirty="0">
                <a:solidFill>
                  <a:prstClr val="black"/>
                </a:solidFill>
                <a:latin typeface="Calibri Light (Headings)"/>
              </a:rPr>
              <a:t>2023: #1/4 </a:t>
            </a:r>
            <a:r>
              <a:rPr lang="en-US" sz="883" dirty="0" err="1">
                <a:solidFill>
                  <a:prstClr val="black"/>
                </a:solidFill>
                <a:latin typeface="Calibri Light (Headings)"/>
              </a:rPr>
              <a:t>SMSg</a:t>
            </a:r>
            <a:r>
              <a:rPr lang="en-US" sz="883" dirty="0">
                <a:solidFill>
                  <a:prstClr val="black"/>
                </a:solidFill>
                <a:latin typeface="Calibri Light (Headings)"/>
              </a:rPr>
              <a:t> Doe made Rapid Global Mobility a reality! A standout SEL with senior leader capacity &amp; perspective; CMSgt Now!</a:t>
            </a:r>
          </a:p>
          <a:p>
            <a:pPr>
              <a:spcAft>
                <a:spcPts val="529"/>
              </a:spcAft>
            </a:pPr>
            <a:r>
              <a:rPr lang="en-US" sz="883" dirty="0">
                <a:solidFill>
                  <a:prstClr val="black"/>
                </a:solidFill>
                <a:latin typeface="Calibri Light (Headings)"/>
              </a:rPr>
              <a:t>2022: #7/22 SMSgt Doe -my best! AMC A3’s go to SEL-his fingerprints are everywhere; CMSgt this board! </a:t>
            </a:r>
          </a:p>
          <a:p>
            <a:pPr>
              <a:spcAft>
                <a:spcPts val="529"/>
              </a:spcAft>
            </a:pPr>
            <a:r>
              <a:rPr lang="en-US" sz="883" dirty="0">
                <a:solidFill>
                  <a:prstClr val="black"/>
                </a:solidFill>
                <a:latin typeface="Calibri Light (Headings)"/>
              </a:rPr>
              <a:t>2021: SMSgt Doe is spectacular performance will shape strategy/future concepts for the 3E career-field; must for CMSgt!</a:t>
            </a:r>
          </a:p>
        </p:txBody>
      </p:sp>
      <p:sp>
        <p:nvSpPr>
          <p:cNvPr id="90" name="Flowchart: Decision 89"/>
          <p:cNvSpPr/>
          <p:nvPr/>
        </p:nvSpPr>
        <p:spPr>
          <a:xfrm>
            <a:off x="11587128" y="442972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96 Gates</a:t>
            </a:r>
          </a:p>
        </p:txBody>
      </p:sp>
      <p:sp>
        <p:nvSpPr>
          <p:cNvPr id="94" name="Flowchart: Decision 93"/>
          <p:cNvSpPr/>
          <p:nvPr/>
        </p:nvSpPr>
        <p:spPr>
          <a:xfrm>
            <a:off x="11587128" y="838040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120 Gates</a:t>
            </a:r>
          </a:p>
        </p:txBody>
      </p:sp>
      <p:sp>
        <p:nvSpPr>
          <p:cNvPr id="95" name="Flowchart: Decision 94"/>
          <p:cNvSpPr/>
          <p:nvPr/>
        </p:nvSpPr>
        <p:spPr>
          <a:xfrm>
            <a:off x="11587128" y="1236564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144 Gates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72025" y="302640"/>
            <a:ext cx="942975" cy="361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75" u="sng" dirty="0">
                <a:solidFill>
                  <a:prstClr val="black"/>
                </a:solidFill>
                <a:latin typeface="Arial" charset="0"/>
                <a:cs typeface="Arial" charset="0"/>
              </a:rPr>
              <a:t>Year Group:</a:t>
            </a:r>
          </a:p>
          <a:p>
            <a:pPr algn="ctr"/>
            <a:r>
              <a:rPr lang="en-US" sz="8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19897" y="301769"/>
            <a:ext cx="970516" cy="361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75" u="sng" dirty="0">
                <a:solidFill>
                  <a:prstClr val="black"/>
                </a:solidFill>
                <a:latin typeface="Arial" charset="0"/>
                <a:cs typeface="Arial" charset="0"/>
              </a:rPr>
              <a:t>Projected PCS:</a:t>
            </a:r>
          </a:p>
          <a:p>
            <a:pPr algn="ctr"/>
            <a:r>
              <a:rPr lang="en-US" sz="8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 2024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401-3579-4494-B20D-26C92A55A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" name="Picture 4" descr="Check Six: Chief Master Sergeants | Retiree News">
            <a:extLst>
              <a:ext uri="{FF2B5EF4-FFF2-40B4-BE49-F238E27FC236}">
                <a16:creationId xmlns:a16="http://schemas.microsoft.com/office/drawing/2014/main" id="{1F84F788-BDDC-910A-5B18-64F00B7A2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672" b="2688"/>
          <a:stretch/>
        </p:blipFill>
        <p:spPr bwMode="auto">
          <a:xfrm>
            <a:off x="477714" y="3023731"/>
            <a:ext cx="28290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FF52A8C0-573A-7692-8C65-A7C23B1C11B3}"/>
              </a:ext>
            </a:extLst>
          </p:cNvPr>
          <p:cNvSpPr/>
          <p:nvPr/>
        </p:nvSpPr>
        <p:spPr>
          <a:xfrm>
            <a:off x="790361" y="2805484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CLC</a:t>
            </a:r>
          </a:p>
        </p:txBody>
      </p: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9665A67C-C4E5-4E34-8A69-B9B30991D01B}"/>
              </a:ext>
            </a:extLst>
          </p:cNvPr>
          <p:cNvSpPr/>
          <p:nvPr/>
        </p:nvSpPr>
        <p:spPr>
          <a:xfrm>
            <a:off x="1544642" y="2790353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SLOC</a:t>
            </a:r>
          </a:p>
        </p:txBody>
      </p:sp>
      <p:sp>
        <p:nvSpPr>
          <p:cNvPr id="66" name="Flowchart: Decision 65">
            <a:extLst>
              <a:ext uri="{FF2B5EF4-FFF2-40B4-BE49-F238E27FC236}">
                <a16:creationId xmlns:a16="http://schemas.microsoft.com/office/drawing/2014/main" id="{28BE040E-56AB-D7FB-4E49-4B37EA801F65}"/>
              </a:ext>
            </a:extLst>
          </p:cNvPr>
          <p:cNvSpPr/>
          <p:nvPr/>
        </p:nvSpPr>
        <p:spPr>
          <a:xfrm>
            <a:off x="5135449" y="2839442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TAP #1</a:t>
            </a:r>
          </a:p>
          <a:p>
            <a:pPr algn="ctr"/>
            <a:r>
              <a:rPr lang="en-US" sz="707" dirty="0">
                <a:solidFill>
                  <a:prstClr val="black"/>
                </a:solidFill>
              </a:rPr>
              <a:t>2031</a:t>
            </a:r>
          </a:p>
        </p:txBody>
      </p:sp>
      <p:sp>
        <p:nvSpPr>
          <p:cNvPr id="74" name="Flowchart: Decision 73">
            <a:extLst>
              <a:ext uri="{FF2B5EF4-FFF2-40B4-BE49-F238E27FC236}">
                <a16:creationId xmlns:a16="http://schemas.microsoft.com/office/drawing/2014/main" id="{98119035-431A-35BA-B675-E3B2F43FB9DC}"/>
              </a:ext>
            </a:extLst>
          </p:cNvPr>
          <p:cNvSpPr/>
          <p:nvPr/>
        </p:nvSpPr>
        <p:spPr>
          <a:xfrm>
            <a:off x="5949104" y="2839924"/>
            <a:ext cx="479917" cy="34021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7" dirty="0">
                <a:solidFill>
                  <a:prstClr val="black"/>
                </a:solidFill>
              </a:rPr>
              <a:t>TAP #2</a:t>
            </a:r>
          </a:p>
          <a:p>
            <a:pPr algn="ctr"/>
            <a:r>
              <a:rPr lang="en-US" sz="707" dirty="0">
                <a:solidFill>
                  <a:prstClr val="black"/>
                </a:solidFill>
              </a:rPr>
              <a:t>2031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1EDF08F-38A2-6869-6F8D-379A2208BDC0}"/>
              </a:ext>
            </a:extLst>
          </p:cNvPr>
          <p:cNvCxnSpPr>
            <a:cxnSpLocks/>
          </p:cNvCxnSpPr>
          <p:nvPr/>
        </p:nvCxnSpPr>
        <p:spPr>
          <a:xfrm>
            <a:off x="3899472" y="977797"/>
            <a:ext cx="0" cy="204593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8EB3903-5E29-D63D-1E77-C4CEC8DF88B4}"/>
              </a:ext>
            </a:extLst>
          </p:cNvPr>
          <p:cNvSpPr txBox="1"/>
          <p:nvPr/>
        </p:nvSpPr>
        <p:spPr>
          <a:xfrm>
            <a:off x="3590921" y="3048000"/>
            <a:ext cx="627200" cy="231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6656" rIns="0" bIns="6656" rtlCol="0" anchor="ctr">
            <a:spAutoFit/>
          </a:bodyPr>
          <a:lstStyle/>
          <a:p>
            <a:pPr algn="ctr" fontAlgn="ctr"/>
            <a:r>
              <a:rPr lang="en-US" sz="707" dirty="0">
                <a:solidFill>
                  <a:prstClr val="black"/>
                </a:solidFill>
              </a:rPr>
              <a:t>Last Prime </a:t>
            </a:r>
          </a:p>
          <a:p>
            <a:pPr algn="ctr" fontAlgn="ctr"/>
            <a:r>
              <a:rPr lang="en-US" sz="707" dirty="0">
                <a:solidFill>
                  <a:prstClr val="black"/>
                </a:solidFill>
              </a:rPr>
              <a:t>CCC Look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A6FCA9-89E3-56AE-EFE9-ACAE36E82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6" t="18510" r="88182" b="60495"/>
          <a:stretch/>
        </p:blipFill>
        <p:spPr bwMode="auto">
          <a:xfrm>
            <a:off x="9642150" y="216648"/>
            <a:ext cx="206005" cy="277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D3EC7A-46AB-93ED-BB96-C1EBCD958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062" y="626905"/>
            <a:ext cx="259030" cy="24333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1FE17D2-912A-5D05-73A5-A7E768BC0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400" y="975869"/>
            <a:ext cx="287266" cy="2433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43EF60C-CC4E-D5CB-1037-79391764E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897" y="981063"/>
            <a:ext cx="247650" cy="39437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93F272F-5C58-A6F9-1980-AEA38EBF2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327" y="339639"/>
            <a:ext cx="247979" cy="36163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4E51239-4F34-DB69-B62D-0E19E5E67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1328" y="175246"/>
            <a:ext cx="208961" cy="3388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8F2D3D3-46E5-72DA-5874-B82DC4D5D7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1761" y="599499"/>
            <a:ext cx="208961" cy="3275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CDE277A-78AE-6098-38CD-D2F12A2241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5284" y="1029772"/>
            <a:ext cx="252921" cy="21862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9F3B692-93BF-30D0-9F83-40654C8C72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5185" y="169918"/>
            <a:ext cx="350558" cy="34418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6C741DC-8A2F-8273-D925-17174E66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07569" y="541257"/>
            <a:ext cx="392686" cy="33407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48BEC99-B8AB-84E0-A9E3-C877C7FC0E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81674" y="181118"/>
            <a:ext cx="468242" cy="2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5671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b7165659-df11-4f82-847e-8731988369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4050A71125245AB73CDAB9D713248" ma:contentTypeVersion="14" ma:contentTypeDescription="Create a new document." ma:contentTypeScope="" ma:versionID="1d2dd172465fd6d87f5a440e7f8f7665">
  <xsd:schema xmlns:xsd="http://www.w3.org/2001/XMLSchema" xmlns:xs="http://www.w3.org/2001/XMLSchema" xmlns:p="http://schemas.microsoft.com/office/2006/metadata/properties" xmlns:ns1="http://schemas.microsoft.com/sharepoint/v3" xmlns:ns3="cebfac28-8f39-4f74-90bd-059dc4702a07" xmlns:ns4="b7165659-df11-4f82-847e-873198836943" targetNamespace="http://schemas.microsoft.com/office/2006/metadata/properties" ma:root="true" ma:fieldsID="f8597549d96721bfff5cb3ee884d959f" ns1:_="" ns3:_="" ns4:_="">
    <xsd:import namespace="http://schemas.microsoft.com/sharepoint/v3"/>
    <xsd:import namespace="cebfac28-8f39-4f74-90bd-059dc4702a07"/>
    <xsd:import namespace="b7165659-df11-4f82-847e-8731988369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fac28-8f39-4f74-90bd-059dc4702a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65659-df11-4f82-847e-8731988369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FD846-2059-4F1B-8249-8D8C3357683F}">
  <ds:schemaRefs>
    <ds:schemaRef ds:uri="http://purl.org/dc/terms/"/>
    <ds:schemaRef ds:uri="cebfac28-8f39-4f74-90bd-059dc4702a07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b7165659-df11-4f82-847e-873198836943"/>
    <ds:schemaRef ds:uri="http://schemas.microsoft.com/sharepoint/v3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4557FFA-B1F5-40F1-AE74-53F87F52B5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FB5AC-1267-463B-9997-82E052CF9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bfac28-8f39-4f74-90bd-059dc4702a07"/>
    <ds:schemaRef ds:uri="b7165659-df11-4f82-847e-873198836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20915</TotalTime>
  <Words>327</Words>
  <Application>Microsoft Office PowerPoint</Application>
  <PresentationFormat>On-screen Show (4:3)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Calibri Light (Headings)</vt:lpstr>
      <vt:lpstr>Century Schoolbook</vt:lpstr>
      <vt:lpstr>Wingdings</vt:lpstr>
      <vt:lpstr>USAF(Unclas)</vt:lpstr>
      <vt:lpstr>Office Theme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Development</dc:title>
  <dc:creator>1156651768A</dc:creator>
  <cp:lastModifiedBy>STOKES, NASHIRA D CMSgt USAF AMC EOS/SEL</cp:lastModifiedBy>
  <cp:revision>801</cp:revision>
  <cp:lastPrinted>2019-01-25T20:48:26Z</cp:lastPrinted>
  <dcterms:created xsi:type="dcterms:W3CDTF">2011-12-02T19:34:35Z</dcterms:created>
  <dcterms:modified xsi:type="dcterms:W3CDTF">2024-06-17T15:29:11Z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0x0101002B54050A71125245AB73CDAB9D713248</vt:lpwstr>
  </property>
</Properties>
</file>